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Merriweather" charset="0"/>
      <p:regular r:id="rId15"/>
    </p:embeddedFont>
    <p:embeddedFont>
      <p:font typeface="Calibri"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200" y="2310289"/>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Revolutionizing Weather Prediction with IBM SPSS Modeler</a:t>
            </a:r>
            <a:endParaRPr lang="en-US" sz="1900" dirty="0"/>
          </a:p>
        </p:txBody>
      </p:sp>
      <p:sp>
        <p:nvSpPr>
          <p:cNvPr id="4" name="Text 1"/>
          <p:cNvSpPr/>
          <p:nvPr/>
        </p:nvSpPr>
        <p:spPr>
          <a:xfrm>
            <a:off x="6350200" y="2982754"/>
            <a:ext cx="7416404" cy="3158490"/>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This presentation outlines a project leveraging IBM SPSS Modeler for enhanced weather forecasting. We'll explore data integration, advanced modeling, and impactful applications. The project showcases the power of predictive analytics in meteorology. Weather prediction is crucial for public safety, economic stability, and environmental management. This project aims to improve accuracy and reliability, leading to better preparedness and decision-making.</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14853" y="563285"/>
            <a:ext cx="10244613" cy="6158270"/>
          </a:xfrm>
          <a:prstGeom prst="rect">
            <a:avLst/>
          </a:prstGeom>
        </p:spPr>
      </p:pic>
      <p:sp>
        <p:nvSpPr>
          <p:cNvPr id="3" name="Text 0"/>
          <p:cNvSpPr/>
          <p:nvPr/>
        </p:nvSpPr>
        <p:spPr>
          <a:xfrm>
            <a:off x="714853" y="7027902"/>
            <a:ext cx="5106828" cy="638294"/>
          </a:xfrm>
          <a:prstGeom prst="rect">
            <a:avLst/>
          </a:prstGeom>
          <a:noFill/>
          <a:ln/>
        </p:spPr>
        <p:txBody>
          <a:bodyPr wrap="none" lIns="0" tIns="0" rIns="0" bIns="0" rtlCol="0" anchor="t"/>
          <a:lstStyle/>
          <a:p>
            <a:pPr marL="0" indent="0" algn="l">
              <a:lnSpc>
                <a:spcPts val="5000"/>
              </a:lnSpc>
              <a:buNone/>
            </a:pPr>
            <a:endParaRPr lang="en-US" sz="4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1534" y="654844"/>
            <a:ext cx="6004203" cy="742474"/>
          </a:xfrm>
          <a:prstGeom prst="rect">
            <a:avLst/>
          </a:prstGeom>
          <a:noFill/>
          <a:ln/>
        </p:spPr>
        <p:txBody>
          <a:bodyPr wrap="none" lIns="0" tIns="0" rIns="0" bIns="0" rtlCol="0" anchor="t"/>
          <a:lstStyle/>
          <a:p>
            <a:pPr marL="0" indent="0" algn="l">
              <a:lnSpc>
                <a:spcPts val="5800"/>
              </a:lnSpc>
              <a:buNone/>
            </a:pPr>
            <a:r>
              <a:rPr lang="en-US" sz="4650" dirty="0">
                <a:solidFill>
                  <a:srgbClr val="F5F0F0"/>
                </a:solidFill>
                <a:latin typeface="Merriweather" pitchFamily="34" charset="0"/>
                <a:ea typeface="Merriweather" pitchFamily="34" charset="-122"/>
                <a:cs typeface="Merriweather" pitchFamily="34" charset="-120"/>
              </a:rPr>
              <a:t>Key Nodes Explained</a:t>
            </a:r>
            <a:endParaRPr lang="en-US" sz="4650" dirty="0"/>
          </a:p>
        </p:txBody>
      </p:sp>
      <p:pic>
        <p:nvPicPr>
          <p:cNvPr id="3" name="Image 0" descr="preencoded.png"/>
          <p:cNvPicPr>
            <a:picLocks noChangeAspect="1"/>
          </p:cNvPicPr>
          <p:nvPr/>
        </p:nvPicPr>
        <p:blipFill>
          <a:blip r:embed="rId3"/>
          <a:stretch>
            <a:fillRect/>
          </a:stretch>
        </p:blipFill>
        <p:spPr>
          <a:xfrm>
            <a:off x="831534" y="1872497"/>
            <a:ext cx="1187886" cy="1425535"/>
          </a:xfrm>
          <a:prstGeom prst="rect">
            <a:avLst/>
          </a:prstGeom>
        </p:spPr>
      </p:pic>
      <p:sp>
        <p:nvSpPr>
          <p:cNvPr id="4" name="Text 1"/>
          <p:cNvSpPr/>
          <p:nvPr/>
        </p:nvSpPr>
        <p:spPr>
          <a:xfrm>
            <a:off x="2375773" y="2110026"/>
            <a:ext cx="3229570" cy="371118"/>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CHAID Modeling Node</a:t>
            </a:r>
            <a:endParaRPr lang="en-US" sz="2300" dirty="0"/>
          </a:p>
        </p:txBody>
      </p:sp>
      <p:sp>
        <p:nvSpPr>
          <p:cNvPr id="5" name="Text 2"/>
          <p:cNvSpPr/>
          <p:nvPr/>
        </p:nvSpPr>
        <p:spPr>
          <a:xfrm>
            <a:off x="2375774" y="2623661"/>
            <a:ext cx="11423093" cy="380167"/>
          </a:xfrm>
          <a:prstGeom prst="rect">
            <a:avLst/>
          </a:prstGeom>
          <a:noFill/>
          <a:ln/>
        </p:spPr>
        <p:txBody>
          <a:bodyPr wrap="none" lIns="0" tIns="0" rIns="0" bIns="0" rtlCol="0" anchor="t"/>
          <a:lstStyle/>
          <a:p>
            <a:pPr marL="0" indent="0" algn="l">
              <a:lnSpc>
                <a:spcPts val="2950"/>
              </a:lnSpc>
              <a:buNone/>
            </a:pPr>
            <a:r>
              <a:rPr lang="en-US" sz="1850" dirty="0">
                <a:solidFill>
                  <a:srgbClr val="E2E6E9"/>
                </a:solidFill>
                <a:latin typeface="Merriweather" pitchFamily="34" charset="0"/>
                <a:ea typeface="Merriweather" pitchFamily="34" charset="-122"/>
                <a:cs typeface="Merriweather" pitchFamily="34" charset="-120"/>
              </a:rPr>
              <a:t>Analyzes data, creating predictive models.</a:t>
            </a:r>
            <a:endParaRPr lang="en-US" sz="1850" dirty="0"/>
          </a:p>
        </p:txBody>
      </p:sp>
      <p:pic>
        <p:nvPicPr>
          <p:cNvPr id="6" name="Image 1" descr="preencoded.png"/>
          <p:cNvPicPr>
            <a:picLocks noChangeAspect="1"/>
          </p:cNvPicPr>
          <p:nvPr/>
        </p:nvPicPr>
        <p:blipFill>
          <a:blip r:embed="rId4"/>
          <a:stretch>
            <a:fillRect/>
          </a:stretch>
        </p:blipFill>
        <p:spPr>
          <a:xfrm>
            <a:off x="831534" y="3298031"/>
            <a:ext cx="1187886" cy="1425535"/>
          </a:xfrm>
          <a:prstGeom prst="rect">
            <a:avLst/>
          </a:prstGeom>
        </p:spPr>
      </p:pic>
      <p:sp>
        <p:nvSpPr>
          <p:cNvPr id="7" name="Text 3"/>
          <p:cNvSpPr/>
          <p:nvPr/>
        </p:nvSpPr>
        <p:spPr>
          <a:xfrm>
            <a:off x="2375774" y="3535561"/>
            <a:ext cx="2969895" cy="371118"/>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Nugget Node</a:t>
            </a:r>
            <a:endParaRPr lang="en-US" sz="2300" dirty="0"/>
          </a:p>
        </p:txBody>
      </p:sp>
      <p:sp>
        <p:nvSpPr>
          <p:cNvPr id="8" name="Text 4"/>
          <p:cNvSpPr/>
          <p:nvPr/>
        </p:nvSpPr>
        <p:spPr>
          <a:xfrm>
            <a:off x="2375774" y="4049198"/>
            <a:ext cx="11423093" cy="380167"/>
          </a:xfrm>
          <a:prstGeom prst="rect">
            <a:avLst/>
          </a:prstGeom>
          <a:noFill/>
          <a:ln/>
        </p:spPr>
        <p:txBody>
          <a:bodyPr wrap="none" lIns="0" tIns="0" rIns="0" bIns="0" rtlCol="0" anchor="t"/>
          <a:lstStyle/>
          <a:p>
            <a:pPr marL="0" indent="0" algn="l">
              <a:lnSpc>
                <a:spcPts val="2950"/>
              </a:lnSpc>
              <a:buNone/>
            </a:pPr>
            <a:r>
              <a:rPr lang="en-US" sz="1850" dirty="0">
                <a:solidFill>
                  <a:srgbClr val="E2E6E9"/>
                </a:solidFill>
                <a:latin typeface="Merriweather" pitchFamily="34" charset="0"/>
                <a:ea typeface="Merriweather" pitchFamily="34" charset="-122"/>
                <a:cs typeface="Merriweather" pitchFamily="34" charset="-120"/>
              </a:rPr>
              <a:t>Represents the deployed model for use.</a:t>
            </a:r>
            <a:endParaRPr lang="en-US" sz="1850" dirty="0"/>
          </a:p>
        </p:txBody>
      </p:sp>
      <p:pic>
        <p:nvPicPr>
          <p:cNvPr id="9" name="Image 2" descr="preencoded.png"/>
          <p:cNvPicPr>
            <a:picLocks noChangeAspect="1"/>
          </p:cNvPicPr>
          <p:nvPr/>
        </p:nvPicPr>
        <p:blipFill>
          <a:blip r:embed="rId5"/>
          <a:stretch>
            <a:fillRect/>
          </a:stretch>
        </p:blipFill>
        <p:spPr>
          <a:xfrm>
            <a:off x="831534" y="4723568"/>
            <a:ext cx="1187886" cy="1425535"/>
          </a:xfrm>
          <a:prstGeom prst="rect">
            <a:avLst/>
          </a:prstGeom>
        </p:spPr>
      </p:pic>
      <p:sp>
        <p:nvSpPr>
          <p:cNvPr id="10" name="Text 5"/>
          <p:cNvSpPr/>
          <p:nvPr/>
        </p:nvSpPr>
        <p:spPr>
          <a:xfrm>
            <a:off x="2375774" y="4961096"/>
            <a:ext cx="2969895" cy="371118"/>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Select Node</a:t>
            </a:r>
            <a:endParaRPr lang="en-US" sz="2300" dirty="0"/>
          </a:p>
        </p:txBody>
      </p:sp>
      <p:sp>
        <p:nvSpPr>
          <p:cNvPr id="11" name="Text 6"/>
          <p:cNvSpPr/>
          <p:nvPr/>
        </p:nvSpPr>
        <p:spPr>
          <a:xfrm>
            <a:off x="2375774" y="5474733"/>
            <a:ext cx="11423093" cy="380167"/>
          </a:xfrm>
          <a:prstGeom prst="rect">
            <a:avLst/>
          </a:prstGeom>
          <a:noFill/>
          <a:ln/>
        </p:spPr>
        <p:txBody>
          <a:bodyPr wrap="none" lIns="0" tIns="0" rIns="0" bIns="0" rtlCol="0" anchor="t"/>
          <a:lstStyle/>
          <a:p>
            <a:pPr marL="0" indent="0" algn="l">
              <a:lnSpc>
                <a:spcPts val="2950"/>
              </a:lnSpc>
              <a:buNone/>
            </a:pPr>
            <a:r>
              <a:rPr lang="en-US" sz="1850" dirty="0">
                <a:solidFill>
                  <a:srgbClr val="E2E6E9"/>
                </a:solidFill>
                <a:latin typeface="Merriweather" pitchFamily="34" charset="0"/>
                <a:ea typeface="Merriweather" pitchFamily="34" charset="-122"/>
                <a:cs typeface="Merriweather" pitchFamily="34" charset="-120"/>
              </a:rPr>
              <a:t>Filters data to show weather conditions.</a:t>
            </a:r>
            <a:endParaRPr lang="en-US" sz="1850" dirty="0"/>
          </a:p>
        </p:txBody>
      </p:sp>
      <p:pic>
        <p:nvPicPr>
          <p:cNvPr id="12" name="Image 3" descr="preencoded.png"/>
          <p:cNvPicPr>
            <a:picLocks noChangeAspect="1"/>
          </p:cNvPicPr>
          <p:nvPr/>
        </p:nvPicPr>
        <p:blipFill>
          <a:blip r:embed="rId6"/>
          <a:stretch>
            <a:fillRect/>
          </a:stretch>
        </p:blipFill>
        <p:spPr>
          <a:xfrm>
            <a:off x="831534" y="6149103"/>
            <a:ext cx="1187886" cy="1425535"/>
          </a:xfrm>
          <a:prstGeom prst="rect">
            <a:avLst/>
          </a:prstGeom>
        </p:spPr>
      </p:pic>
      <p:sp>
        <p:nvSpPr>
          <p:cNvPr id="13" name="Text 7"/>
          <p:cNvSpPr/>
          <p:nvPr/>
        </p:nvSpPr>
        <p:spPr>
          <a:xfrm>
            <a:off x="2375774" y="6386633"/>
            <a:ext cx="2969895" cy="371118"/>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Final Output</a:t>
            </a:r>
            <a:endParaRPr lang="en-US" sz="2300" dirty="0"/>
          </a:p>
        </p:txBody>
      </p:sp>
      <p:sp>
        <p:nvSpPr>
          <p:cNvPr id="14" name="Text 8"/>
          <p:cNvSpPr/>
          <p:nvPr/>
        </p:nvSpPr>
        <p:spPr>
          <a:xfrm>
            <a:off x="2375774" y="6900267"/>
            <a:ext cx="11423093" cy="380167"/>
          </a:xfrm>
          <a:prstGeom prst="rect">
            <a:avLst/>
          </a:prstGeom>
          <a:noFill/>
          <a:ln/>
        </p:spPr>
        <p:txBody>
          <a:bodyPr wrap="none" lIns="0" tIns="0" rIns="0" bIns="0" rtlCol="0" anchor="t"/>
          <a:lstStyle/>
          <a:p>
            <a:pPr marL="0" indent="0" algn="l">
              <a:lnSpc>
                <a:spcPts val="2950"/>
              </a:lnSpc>
              <a:buNone/>
            </a:pPr>
            <a:r>
              <a:rPr lang="en-US" sz="1850" dirty="0">
                <a:solidFill>
                  <a:srgbClr val="E2E6E9"/>
                </a:solidFill>
                <a:latin typeface="Merriweather" pitchFamily="34" charset="0"/>
                <a:ea typeface="Merriweather" pitchFamily="34" charset="-122"/>
                <a:cs typeface="Merriweather" pitchFamily="34" charset="-120"/>
              </a:rPr>
              <a:t>Presents weather forecast predictions.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800" y="2951799"/>
            <a:ext cx="617077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Thank You</a:t>
            </a:r>
            <a:endParaRPr lang="en-US" sz="4850" dirty="0"/>
          </a:p>
        </p:txBody>
      </p:sp>
      <p:sp>
        <p:nvSpPr>
          <p:cNvPr id="4" name="Text 1"/>
          <p:cNvSpPr/>
          <p:nvPr/>
        </p:nvSpPr>
        <p:spPr>
          <a:xfrm>
            <a:off x="863800" y="4093250"/>
            <a:ext cx="7416404"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Thank you for your time and attention today. We appreciate the opportunity to present our work on weather prediction with IBM SPSS Modeler.</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800" y="1611750"/>
            <a:ext cx="617077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Project Overview</a:t>
            </a:r>
            <a:endParaRPr lang="en-US" sz="4850" dirty="0"/>
          </a:p>
        </p:txBody>
      </p:sp>
      <p:sp>
        <p:nvSpPr>
          <p:cNvPr id="4" name="Text 1"/>
          <p:cNvSpPr/>
          <p:nvPr/>
        </p:nvSpPr>
        <p:spPr>
          <a:xfrm>
            <a:off x="863800" y="2753202"/>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Presented by : Ayush Raj Sinha.</a:t>
            </a:r>
            <a:endParaRPr lang="en-US" sz="1900" dirty="0"/>
          </a:p>
        </p:txBody>
      </p:sp>
      <p:sp>
        <p:nvSpPr>
          <p:cNvPr id="5" name="Text 2"/>
          <p:cNvSpPr/>
          <p:nvPr/>
        </p:nvSpPr>
        <p:spPr>
          <a:xfrm>
            <a:off x="863800" y="3425667"/>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Rashi Gupta </a:t>
            </a:r>
            <a:endParaRPr lang="en-US" sz="1900" dirty="0"/>
          </a:p>
        </p:txBody>
      </p:sp>
      <p:sp>
        <p:nvSpPr>
          <p:cNvPr id="6" name="Text 3"/>
          <p:cNvSpPr/>
          <p:nvPr/>
        </p:nvSpPr>
        <p:spPr>
          <a:xfrm>
            <a:off x="863800" y="4098131"/>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COURSE: B.Tech CS -DS+AI,  43 &amp; 44.</a:t>
            </a:r>
            <a:endParaRPr lang="en-US" sz="1900" dirty="0"/>
          </a:p>
        </p:txBody>
      </p:sp>
      <p:sp>
        <p:nvSpPr>
          <p:cNvPr id="7" name="Shape 4"/>
          <p:cNvSpPr/>
          <p:nvPr/>
        </p:nvSpPr>
        <p:spPr>
          <a:xfrm>
            <a:off x="863799" y="4770597"/>
            <a:ext cx="3584853" cy="1847255"/>
          </a:xfrm>
          <a:prstGeom prst="roundRect">
            <a:avLst>
              <a:gd name="adj" fmla="val 5612"/>
            </a:avLst>
          </a:prstGeom>
          <a:solidFill>
            <a:srgbClr val="003180"/>
          </a:solidFill>
          <a:ln w="15240">
            <a:solidFill>
              <a:srgbClr val="194A99"/>
            </a:solidFill>
            <a:prstDash val="solid"/>
          </a:ln>
        </p:spPr>
      </p:sp>
      <p:sp>
        <p:nvSpPr>
          <p:cNvPr id="8" name="Text 5"/>
          <p:cNvSpPr/>
          <p:nvPr/>
        </p:nvSpPr>
        <p:spPr>
          <a:xfrm>
            <a:off x="1125856" y="5032653"/>
            <a:ext cx="3060740"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Data Aggregation</a:t>
            </a:r>
            <a:endParaRPr lang="en-US" sz="2400" dirty="0"/>
          </a:p>
        </p:txBody>
      </p:sp>
      <p:sp>
        <p:nvSpPr>
          <p:cNvPr id="9" name="Text 6"/>
          <p:cNvSpPr/>
          <p:nvPr/>
        </p:nvSpPr>
        <p:spPr>
          <a:xfrm>
            <a:off x="1125856" y="5566172"/>
            <a:ext cx="30607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Collect weather data from various global sources.</a:t>
            </a:r>
            <a:endParaRPr lang="en-US" sz="1900" dirty="0"/>
          </a:p>
        </p:txBody>
      </p:sp>
      <p:sp>
        <p:nvSpPr>
          <p:cNvPr id="10" name="Shape 7"/>
          <p:cNvSpPr/>
          <p:nvPr/>
        </p:nvSpPr>
        <p:spPr>
          <a:xfrm>
            <a:off x="4695469" y="4770597"/>
            <a:ext cx="3584853" cy="1847255"/>
          </a:xfrm>
          <a:prstGeom prst="roundRect">
            <a:avLst>
              <a:gd name="adj" fmla="val 5612"/>
            </a:avLst>
          </a:prstGeom>
          <a:solidFill>
            <a:srgbClr val="003180"/>
          </a:solidFill>
          <a:ln w="15240">
            <a:solidFill>
              <a:srgbClr val="194A99"/>
            </a:solidFill>
            <a:prstDash val="solid"/>
          </a:ln>
        </p:spPr>
      </p:sp>
      <p:sp>
        <p:nvSpPr>
          <p:cNvPr id="11" name="Text 8"/>
          <p:cNvSpPr/>
          <p:nvPr/>
        </p:nvSpPr>
        <p:spPr>
          <a:xfrm>
            <a:off x="4957523" y="5032653"/>
            <a:ext cx="3060740"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Modeling</a:t>
            </a:r>
            <a:endParaRPr lang="en-US" sz="2400" dirty="0"/>
          </a:p>
        </p:txBody>
      </p:sp>
      <p:sp>
        <p:nvSpPr>
          <p:cNvPr id="12" name="Text 9"/>
          <p:cNvSpPr/>
          <p:nvPr/>
        </p:nvSpPr>
        <p:spPr>
          <a:xfrm>
            <a:off x="4957523" y="5566172"/>
            <a:ext cx="30607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Use modeling technquie  for  weather predictions.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800" y="1481853"/>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Project Overview</a:t>
            </a:r>
            <a:endParaRPr lang="en-US" sz="1900" dirty="0"/>
          </a:p>
        </p:txBody>
      </p:sp>
      <p:sp>
        <p:nvSpPr>
          <p:cNvPr id="3" name="Text 1"/>
          <p:cNvSpPr/>
          <p:nvPr/>
        </p:nvSpPr>
        <p:spPr>
          <a:xfrm>
            <a:off x="863800" y="2154317"/>
            <a:ext cx="12902804"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project aggregates global weather data from diverse sources . Our goal is to build aaccurate and reliable weather prediction model using IBM SPSS Modeler. This will enable better forecasting of weather patterns, supporting informed decision-making in agriculture, disaster management, and resource allocation.</a:t>
            </a:r>
            <a:endParaRPr lang="en-US" sz="1900" dirty="0"/>
          </a:p>
        </p:txBody>
      </p:sp>
      <p:pic>
        <p:nvPicPr>
          <p:cNvPr id="4" name="Image 0" descr="preencoded.png"/>
          <p:cNvPicPr>
            <a:picLocks noChangeAspect="1"/>
          </p:cNvPicPr>
          <p:nvPr/>
        </p:nvPicPr>
        <p:blipFill>
          <a:blip r:embed="rId3"/>
          <a:stretch>
            <a:fillRect/>
          </a:stretch>
        </p:blipFill>
        <p:spPr>
          <a:xfrm>
            <a:off x="6267452" y="3774519"/>
            <a:ext cx="2095500" cy="29619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800" y="2486025"/>
            <a:ext cx="7416404"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project aggregates global weather data from diverse sources.</a:t>
            </a:r>
            <a:endParaRPr lang="en-US" sz="1900" dirty="0"/>
          </a:p>
        </p:txBody>
      </p:sp>
      <p:sp>
        <p:nvSpPr>
          <p:cNvPr id="4" name="Text 1"/>
          <p:cNvSpPr/>
          <p:nvPr/>
        </p:nvSpPr>
        <p:spPr>
          <a:xfrm>
            <a:off x="863800" y="3553302"/>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Multiple data streams are integrated .</a:t>
            </a:r>
            <a:endParaRPr lang="en-US" sz="1900" dirty="0"/>
          </a:p>
        </p:txBody>
      </p:sp>
      <p:sp>
        <p:nvSpPr>
          <p:cNvPr id="5" name="Text 2"/>
          <p:cNvSpPr/>
          <p:nvPr/>
        </p:nvSpPr>
        <p:spPr>
          <a:xfrm>
            <a:off x="863800" y="4225767"/>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Data cleaning removes errors and inconsistencies.</a:t>
            </a:r>
            <a:endParaRPr lang="en-US" sz="1900" dirty="0"/>
          </a:p>
        </p:txBody>
      </p:sp>
      <p:sp>
        <p:nvSpPr>
          <p:cNvPr id="6" name="Text 3"/>
          <p:cNvSpPr/>
          <p:nvPr/>
        </p:nvSpPr>
        <p:spPr>
          <a:xfrm>
            <a:off x="863800" y="4898231"/>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Missing values are handled using appropriate techniques.</a:t>
            </a:r>
            <a:endParaRPr lang="en-US" sz="1900" dirty="0"/>
          </a:p>
        </p:txBody>
      </p:sp>
      <p:sp>
        <p:nvSpPr>
          <p:cNvPr id="7" name="Text 4"/>
          <p:cNvSpPr/>
          <p:nvPr/>
        </p:nvSpPr>
        <p:spPr>
          <a:xfrm>
            <a:off x="863800" y="5570697"/>
            <a:ext cx="7416404" cy="394811"/>
          </a:xfrm>
          <a:prstGeom prst="rect">
            <a:avLst/>
          </a:prstGeom>
          <a:noFill/>
          <a:ln/>
        </p:spPr>
        <p:txBody>
          <a:bodyPr wrap="none" lIns="0" tIns="0" rIns="0" bIns="0" rtlCol="0" anchor="t"/>
          <a:lstStyle/>
          <a:p>
            <a:pPr marL="0" indent="0" algn="l">
              <a:lnSpc>
                <a:spcPts val="3100"/>
              </a:lnSpc>
              <a:buNone/>
            </a:pP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800" y="2683432"/>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Data Audit Node and Dataset Import</a:t>
            </a:r>
            <a:endParaRPr lang="en-US" sz="1900" dirty="0"/>
          </a:p>
        </p:txBody>
      </p:sp>
      <p:sp>
        <p:nvSpPr>
          <p:cNvPr id="3" name="Text 1"/>
          <p:cNvSpPr/>
          <p:nvPr/>
        </p:nvSpPr>
        <p:spPr>
          <a:xfrm>
            <a:off x="863800" y="3355896"/>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After importing the data set, connect it to the Data Audit Node. The Data Audit node is used to gain insights.</a:t>
            </a:r>
            <a:endParaRPr lang="en-US" sz="1900" dirty="0"/>
          </a:p>
        </p:txBody>
      </p:sp>
      <p:sp>
        <p:nvSpPr>
          <p:cNvPr id="4" name="Text 2"/>
          <p:cNvSpPr/>
          <p:nvPr/>
        </p:nvSpPr>
        <p:spPr>
          <a:xfrm>
            <a:off x="863800" y="4028362"/>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It provides summary statistics and visualizations.</a:t>
            </a:r>
            <a:endParaRPr lang="en-US" sz="1900" dirty="0"/>
          </a:p>
        </p:txBody>
      </p:sp>
      <p:sp>
        <p:nvSpPr>
          <p:cNvPr id="5" name="Text 3"/>
          <p:cNvSpPr/>
          <p:nvPr/>
        </p:nvSpPr>
        <p:spPr>
          <a:xfrm>
            <a:off x="863800" y="4700827"/>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It identifies issues, such as missing values and outliers.</a:t>
            </a:r>
            <a:endParaRPr lang="en-US" sz="1900" dirty="0"/>
          </a:p>
        </p:txBody>
      </p:sp>
      <p:sp>
        <p:nvSpPr>
          <p:cNvPr id="6" name="Text 4"/>
          <p:cNvSpPr/>
          <p:nvPr/>
        </p:nvSpPr>
        <p:spPr>
          <a:xfrm>
            <a:off x="863800" y="5373291"/>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These insights inform data cleaning and preprocessing.</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800" y="2427446"/>
            <a:ext cx="7416404"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Modeling involves choosing the best algorithm for the dataset. CHAID (Chi-squared Automatic Interaction Detection) is a decision tree technique.</a:t>
            </a:r>
            <a:endParaRPr lang="en-US" sz="1900" dirty="0"/>
          </a:p>
        </p:txBody>
      </p:sp>
      <p:sp>
        <p:nvSpPr>
          <p:cNvPr id="4" name="Text 1"/>
          <p:cNvSpPr/>
          <p:nvPr/>
        </p:nvSpPr>
        <p:spPr>
          <a:xfrm>
            <a:off x="863800" y="3889534"/>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CHAID identifies statistically significant relationships.</a:t>
            </a:r>
            <a:endParaRPr lang="en-US" sz="1900" dirty="0"/>
          </a:p>
        </p:txBody>
      </p:sp>
      <p:sp>
        <p:nvSpPr>
          <p:cNvPr id="5" name="Text 2"/>
          <p:cNvSpPr/>
          <p:nvPr/>
        </p:nvSpPr>
        <p:spPr>
          <a:xfrm>
            <a:off x="863800" y="4561999"/>
            <a:ext cx="74164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It simplifies complex data interactions.</a:t>
            </a:r>
            <a:endParaRPr lang="en-US" sz="1900" dirty="0"/>
          </a:p>
        </p:txBody>
      </p:sp>
      <p:sp>
        <p:nvSpPr>
          <p:cNvPr id="6" name="Text 3"/>
          <p:cNvSpPr/>
          <p:nvPr/>
        </p:nvSpPr>
        <p:spPr>
          <a:xfrm>
            <a:off x="863800" y="5234464"/>
            <a:ext cx="7416404"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CHAID modelling helps predict weather conditions based on various factors.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800" y="1481853"/>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Data Visualization for Insights</a:t>
            </a:r>
            <a:endParaRPr lang="en-US" sz="1900" dirty="0"/>
          </a:p>
        </p:txBody>
      </p:sp>
      <p:sp>
        <p:nvSpPr>
          <p:cNvPr id="3" name="Text 1"/>
          <p:cNvSpPr/>
          <p:nvPr/>
        </p:nvSpPr>
        <p:spPr>
          <a:xfrm>
            <a:off x="863800" y="2154317"/>
            <a:ext cx="12902804"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Data visualization is crucial for understanding weather patterns. Using tools like histograms, scatter plots,  within the weather data. These visualizations enable informed decision-making and effective communication of findings.</a:t>
            </a:r>
            <a:endParaRPr lang="en-US" sz="1900" dirty="0"/>
          </a:p>
        </p:txBody>
      </p:sp>
      <p:pic>
        <p:nvPicPr>
          <p:cNvPr id="4" name="Image 0" descr="preencoded.png"/>
          <p:cNvPicPr>
            <a:picLocks noChangeAspect="1"/>
          </p:cNvPicPr>
          <p:nvPr/>
        </p:nvPicPr>
        <p:blipFill>
          <a:blip r:embed="rId3"/>
          <a:stretch>
            <a:fillRect/>
          </a:stretch>
        </p:blipFill>
        <p:spPr>
          <a:xfrm>
            <a:off x="5471399" y="3774519"/>
            <a:ext cx="3687484" cy="29619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800" y="2683432"/>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Model Deployment and Nugget Connection</a:t>
            </a:r>
            <a:endParaRPr lang="en-US" sz="1900" dirty="0"/>
          </a:p>
        </p:txBody>
      </p:sp>
      <p:sp>
        <p:nvSpPr>
          <p:cNvPr id="3" name="Text 1"/>
          <p:cNvSpPr/>
          <p:nvPr/>
        </p:nvSpPr>
        <p:spPr>
          <a:xfrm>
            <a:off x="863800" y="3355896"/>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model is deployed to predict real-time weather.</a:t>
            </a:r>
            <a:endParaRPr lang="en-US" sz="1900" dirty="0"/>
          </a:p>
        </p:txBody>
      </p:sp>
      <p:sp>
        <p:nvSpPr>
          <p:cNvPr id="4" name="Text 2"/>
          <p:cNvSpPr/>
          <p:nvPr/>
        </p:nvSpPr>
        <p:spPr>
          <a:xfrm>
            <a:off x="863800" y="4028362"/>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Connect deployed model to a Nugget node.</a:t>
            </a:r>
            <a:endParaRPr lang="en-US" sz="1900" dirty="0"/>
          </a:p>
        </p:txBody>
      </p:sp>
      <p:sp>
        <p:nvSpPr>
          <p:cNvPr id="5" name="Text 3"/>
          <p:cNvSpPr/>
          <p:nvPr/>
        </p:nvSpPr>
        <p:spPr>
          <a:xfrm>
            <a:off x="863800" y="4700827"/>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Select node filters for specific weather conditions.</a:t>
            </a:r>
            <a:endParaRPr lang="en-US" sz="1900" dirty="0"/>
          </a:p>
        </p:txBody>
      </p:sp>
      <p:sp>
        <p:nvSpPr>
          <p:cNvPr id="6" name="Text 4"/>
          <p:cNvSpPr/>
          <p:nvPr/>
        </p:nvSpPr>
        <p:spPr>
          <a:xfrm>
            <a:off x="863800" y="5373291"/>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These could include drizzle, fog, sun, or rain.</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800" y="2288620"/>
            <a:ext cx="12902804"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 Potential Applications</a:t>
            </a:r>
            <a:endParaRPr lang="en-US" sz="1900" dirty="0"/>
          </a:p>
        </p:txBody>
      </p:sp>
      <p:sp>
        <p:nvSpPr>
          <p:cNvPr id="3" name="Text 1"/>
          <p:cNvSpPr/>
          <p:nvPr/>
        </p:nvSpPr>
        <p:spPr>
          <a:xfrm>
            <a:off x="863800" y="2961084"/>
            <a:ext cx="12902804"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Optimized Agricultural Planning:</a:t>
            </a:r>
            <a:r>
              <a:rPr lang="en-US" sz="1900" dirty="0">
                <a:solidFill>
                  <a:srgbClr val="E2E6E9"/>
                </a:solidFill>
                <a:latin typeface="Merriweather" pitchFamily="34" charset="0"/>
                <a:ea typeface="Merriweather" pitchFamily="34" charset="-122"/>
                <a:cs typeface="Merriweather" pitchFamily="34" charset="-120"/>
              </a:rPr>
              <a:t> Enhance crop yields through precise weather forecasting.</a:t>
            </a:r>
            <a:endParaRPr lang="en-US" sz="1900" dirty="0"/>
          </a:p>
        </p:txBody>
      </p:sp>
      <p:sp>
        <p:nvSpPr>
          <p:cNvPr id="4" name="Text 2"/>
          <p:cNvSpPr/>
          <p:nvPr/>
        </p:nvSpPr>
        <p:spPr>
          <a:xfrm>
            <a:off x="863800" y="3633549"/>
            <a:ext cx="12902804" cy="789622"/>
          </a:xfrm>
          <a:prstGeom prst="rect">
            <a:avLst/>
          </a:prstGeom>
          <a:noFill/>
          <a:ln/>
        </p:spPr>
        <p:txBody>
          <a:bodyPr wrap="squar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Resilient Urban Infrastructure:</a:t>
            </a:r>
            <a:r>
              <a:rPr lang="en-US" sz="1900" dirty="0">
                <a:solidFill>
                  <a:srgbClr val="E2E6E9"/>
                </a:solidFill>
                <a:latin typeface="Merriweather" pitchFamily="34" charset="0"/>
                <a:ea typeface="Merriweather" pitchFamily="34" charset="-122"/>
                <a:cs typeface="Merriweather" pitchFamily="34" charset="-120"/>
              </a:rPr>
              <a:t> Improve climate resilience by predicting and mitigating weather-related risks.</a:t>
            </a:r>
            <a:endParaRPr lang="en-US" sz="1900" dirty="0"/>
          </a:p>
        </p:txBody>
      </p:sp>
      <p:sp>
        <p:nvSpPr>
          <p:cNvPr id="5" name="Text 3"/>
          <p:cNvSpPr/>
          <p:nvPr/>
        </p:nvSpPr>
        <p:spPr>
          <a:xfrm>
            <a:off x="863800" y="4700826"/>
            <a:ext cx="12902804" cy="789622"/>
          </a:xfrm>
          <a:prstGeom prst="rect">
            <a:avLst/>
          </a:prstGeom>
          <a:noFill/>
          <a:ln/>
        </p:spPr>
        <p:txBody>
          <a:bodyPr wrap="squar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Efficient Renewable Energy:</a:t>
            </a:r>
            <a:r>
              <a:rPr lang="en-US" sz="1900" dirty="0">
                <a:solidFill>
                  <a:srgbClr val="E2E6E9"/>
                </a:solidFill>
                <a:latin typeface="Merriweather" pitchFamily="34" charset="0"/>
                <a:ea typeface="Merriweather" pitchFamily="34" charset="-122"/>
                <a:cs typeface="Merriweather" pitchFamily="34" charset="-120"/>
              </a:rPr>
              <a:t> Optimize resource allocation with accurate weather data for renewable energy production.</a:t>
            </a:r>
            <a:endParaRPr lang="en-US" sz="1900" dirty="0"/>
          </a:p>
        </p:txBody>
      </p:sp>
      <p:sp>
        <p:nvSpPr>
          <p:cNvPr id="6" name="Text 4"/>
          <p:cNvSpPr/>
          <p:nvPr/>
        </p:nvSpPr>
        <p:spPr>
          <a:xfrm>
            <a:off x="863800" y="5768103"/>
            <a:ext cx="12902804"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Enhanced Global Climate Research:</a:t>
            </a:r>
            <a:r>
              <a:rPr lang="en-US" sz="1900" dirty="0">
                <a:solidFill>
                  <a:srgbClr val="E2E6E9"/>
                </a:solidFill>
                <a:latin typeface="Merriweather" pitchFamily="34" charset="0"/>
                <a:ea typeface="Merriweather" pitchFamily="34" charset="-122"/>
                <a:cs typeface="Merriweather" pitchFamily="34" charset="-120"/>
              </a:rPr>
              <a:t> Foster better understanding and prediction of global climate patterns.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522</Words>
  <Application>Microsoft Office PowerPoint</Application>
  <PresentationFormat>Custom</PresentationFormat>
  <Paragraphs>60</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Merriweather</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cp:lastModifiedBy>
  <cp:revision>2</cp:revision>
  <dcterms:created xsi:type="dcterms:W3CDTF">2025-04-06T13:58:29Z</dcterms:created>
  <dcterms:modified xsi:type="dcterms:W3CDTF">2025-04-06T14:12:07Z</dcterms:modified>
</cp:coreProperties>
</file>